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1" r:id="rId7"/>
    <p:sldId id="265" r:id="rId8"/>
    <p:sldId id="264" r:id="rId9"/>
    <p:sldId id="266" r:id="rId10"/>
    <p:sldId id="268" r:id="rId11"/>
    <p:sldId id="269" r:id="rId12"/>
    <p:sldId id="267" r:id="rId13"/>
    <p:sldId id="271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109" d="100"/>
          <a:sy n="109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aydar_ai/learning-data-science-day-21-decision-tree-on-iris-dataset-267f3219a7fa" TargetMode="External"/><Relationship Id="rId2" Type="http://schemas.openxmlformats.org/officeDocument/2006/relationships/hyperlink" Target="https://www.xoriant.com/blog/product-engineering/decision-trees-machine-learning-algorith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DRbO9a6XP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397A-CAA4-4C9D-B266-D1A7C68D1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and Cybersecurity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0B25A-A888-439F-ABA8-033CD71D8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Dane Morgan</a:t>
            </a:r>
          </a:p>
        </p:txBody>
      </p:sp>
    </p:spTree>
    <p:extLst>
      <p:ext uri="{BB962C8B-B14F-4D97-AF65-F5344CB8AC3E}">
        <p14:creationId xmlns:p14="http://schemas.microsoft.com/office/powerpoint/2010/main" val="164810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Isosceles Triangle 195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F8214B-1D05-440A-AB58-F045B024C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The How:</a:t>
            </a:r>
            <a:br>
              <a:rPr lang="en-US" sz="2500"/>
            </a:br>
            <a:r>
              <a:rPr lang="en-US" sz="2500"/>
              <a:t>Decision Tree</a:t>
            </a:r>
          </a:p>
        </p:txBody>
      </p:sp>
      <p:pic>
        <p:nvPicPr>
          <p:cNvPr id="2052" name="Picture 4" descr="Image result for tree svg">
            <a:extLst>
              <a:ext uri="{FF2B5EF4-FFF2-40B4-BE49-F238E27FC236}">
                <a16:creationId xmlns:a16="http://schemas.microsoft.com/office/drawing/2014/main" id="{CFFB2EEF-83DE-4829-B0D8-BD55340A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74" y="640080"/>
            <a:ext cx="3602736" cy="3602736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cision Trees modified">
            <a:extLst>
              <a:ext uri="{FF2B5EF4-FFF2-40B4-BE49-F238E27FC236}">
                <a16:creationId xmlns:a16="http://schemas.microsoft.com/office/drawing/2014/main" id="{DC19B0C0-8478-45E3-A7E7-470EC451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51" y="765813"/>
            <a:ext cx="5376369" cy="3351269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50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8214B-1D05-440A-AB58-F045B024C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Vocab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6" name="TextBox 2">
            <a:extLst>
              <a:ext uri="{FF2B5EF4-FFF2-40B4-BE49-F238E27FC236}">
                <a16:creationId xmlns:a16="http://schemas.microsoft.com/office/drawing/2014/main" id="{9A289658-85C7-4090-BA8F-BE1B561A5428}"/>
              </a:ext>
            </a:extLst>
          </p:cNvPr>
          <p:cNvSpPr txBox="1"/>
          <p:nvPr/>
        </p:nvSpPr>
        <p:spPr>
          <a:xfrm>
            <a:off x="1115732" y="2222287"/>
            <a:ext cx="9966953" cy="36365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/>
              <a:t>Data 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/>
              <a:t>	facts about something collected together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 err="1"/>
              <a:t>Dataframe</a:t>
            </a:r>
            <a:endParaRPr lang="en-US" sz="13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/>
              <a:t>	a collection of a data, separated 	into rows and columns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/>
              <a:t>Feature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/>
              <a:t>	something about data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/>
              <a:t>Target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/>
              <a:t>	the desired result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/>
              <a:t>Training Data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/>
              <a:t>	data used to teach our computer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/>
              <a:t>Test Data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300" dirty="0"/>
              <a:t>	data to test our computer’s ability to recognize patterns</a:t>
            </a:r>
          </a:p>
        </p:txBody>
      </p:sp>
      <p:pic>
        <p:nvPicPr>
          <p:cNvPr id="3074" name="Picture 2" descr="Image result for minions gif">
            <a:extLst>
              <a:ext uri="{FF2B5EF4-FFF2-40B4-BE49-F238E27FC236}">
                <a16:creationId xmlns:a16="http://schemas.microsoft.com/office/drawing/2014/main" id="{37AE40B0-BEEB-415E-B6F2-415162BE93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546" y="3109037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66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8214B-1D05-440A-AB58-F045B024C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688" y="5132755"/>
            <a:ext cx="10572000" cy="7795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The How: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Iris Flowers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12" descr="Image result for setosa iris">
            <a:extLst>
              <a:ext uri="{FF2B5EF4-FFF2-40B4-BE49-F238E27FC236}">
                <a16:creationId xmlns:a16="http://schemas.microsoft.com/office/drawing/2014/main" id="{F70CF296-24A1-4099-A060-DABBC92B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57" y="708459"/>
            <a:ext cx="10916463" cy="3465977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18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8214B-1D05-440A-AB58-F045B024C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Here’s Our Decision Tree!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1444EDC-BFFC-4F25-8186-3A8F39019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580684"/>
              </p:ext>
            </p:extLst>
          </p:nvPr>
        </p:nvGraphicFramePr>
        <p:xfrm>
          <a:off x="3042139" y="2259063"/>
          <a:ext cx="5644416" cy="3688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Acrobat Document" r:id="rId3" imgW="3672822" imgH="2400159" progId="AcroExch.Document.DC">
                  <p:embed/>
                </p:oleObj>
              </mc:Choice>
              <mc:Fallback>
                <p:oleObj name="Acrobat Document" r:id="rId3" imgW="3672822" imgH="2400159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3EE2A62-8D68-4739-8144-E5214018A4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2139" y="2259063"/>
                        <a:ext cx="5644416" cy="3688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1703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E397A-CAA4-4C9D-B266-D1A7C68D1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8"/>
            <a:ext cx="7190999" cy="2929422"/>
          </a:xfrm>
        </p:spPr>
        <p:txBody>
          <a:bodyPr/>
          <a:lstStyle/>
          <a:p>
            <a:r>
              <a:rPr lang="en-US" sz="6600"/>
              <a:t>Questions?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0B25A-A888-439F-ABA8-033CD71D8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8" descr="Image result for minion">
            <a:extLst>
              <a:ext uri="{FF2B5EF4-FFF2-40B4-BE49-F238E27FC236}">
                <a16:creationId xmlns:a16="http://schemas.microsoft.com/office/drawing/2014/main" id="{80D427ED-0F3B-4734-AE1B-23598AA84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455" y="4853383"/>
            <a:ext cx="3418301" cy="18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59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6377-6B80-4B7A-8F2A-F556E24E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3591F-EA31-4505-8AEE-3C4A2AC6E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https://www.xoriant.com/blog/product-engineering/decision-trees-machine-learning-algorithm.html</a:t>
            </a:r>
            <a:endParaRPr lang="en-US" dirty="0"/>
          </a:p>
          <a:p>
            <a:r>
              <a:rPr lang="en-US" dirty="0">
                <a:hlinkClick r:id="rId3"/>
              </a:rPr>
              <a:t>https://medium.com/@haydar_ai/learning-data-science-day-21-decision-tree-on-iris-dataset-267f3219a7fa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https://www.youtube.com/watch?v=LDRbO9a6XPU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C388-D512-43C4-A593-76C5D7E9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CB559-ADD3-4BEB-8B42-367B8A8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Machine Learning:</a:t>
            </a:r>
          </a:p>
          <a:p>
            <a:pPr marL="0" indent="0">
              <a:buNone/>
            </a:pPr>
            <a:r>
              <a:rPr lang="en-US" sz="2800" dirty="0"/>
              <a:t>	The What</a:t>
            </a:r>
          </a:p>
          <a:p>
            <a:pPr marL="0" indent="0">
              <a:buNone/>
            </a:pPr>
            <a:r>
              <a:rPr lang="en-US" sz="2800" dirty="0"/>
              <a:t>	The Why</a:t>
            </a:r>
          </a:p>
          <a:p>
            <a:pPr marL="0" indent="0">
              <a:buNone/>
            </a:pPr>
            <a:r>
              <a:rPr lang="en-US" sz="2800" dirty="0"/>
              <a:t>	The How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75CDE-BF5E-476D-BA1C-1C2A00A9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60" y="4386285"/>
            <a:ext cx="4079286" cy="22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2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mage result for despicable me gru png">
            <a:extLst>
              <a:ext uri="{FF2B5EF4-FFF2-40B4-BE49-F238E27FC236}">
                <a16:creationId xmlns:a16="http://schemas.microsoft.com/office/drawing/2014/main" id="{15647892-FDD0-4C8F-86B9-8EFA9DA3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64" y="2222287"/>
            <a:ext cx="5077618" cy="418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BDE6E-D624-4CBC-AC4D-383DF98F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The What?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18E4B0-9508-4F85-8B16-45422DB5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2884" y="2219653"/>
            <a:ext cx="4954558" cy="4188525"/>
          </a:xfrm>
        </p:spPr>
        <p:txBody>
          <a:bodyPr anchor="t"/>
          <a:lstStyle/>
          <a:p>
            <a:r>
              <a:rPr lang="en-US" dirty="0"/>
              <a:t>What are humans </a:t>
            </a:r>
            <a:r>
              <a:rPr lang="en-US" b="1" dirty="0">
                <a:solidFill>
                  <a:srgbClr val="00B050"/>
                </a:solidFill>
              </a:rPr>
              <a:t>good</a:t>
            </a:r>
            <a:r>
              <a:rPr lang="en-US" dirty="0"/>
              <a:t> at? </a:t>
            </a:r>
          </a:p>
          <a:p>
            <a:pPr lvl="1"/>
            <a:r>
              <a:rPr lang="en-US" dirty="0"/>
              <a:t>Being Creative</a:t>
            </a:r>
          </a:p>
          <a:p>
            <a:pPr lvl="1"/>
            <a:r>
              <a:rPr lang="en-US" dirty="0"/>
              <a:t>Making Decisions</a:t>
            </a:r>
          </a:p>
          <a:p>
            <a:pPr lvl="1"/>
            <a:r>
              <a:rPr lang="en-US" dirty="0"/>
              <a:t>Connecting the Dots</a:t>
            </a:r>
          </a:p>
          <a:p>
            <a:r>
              <a:rPr lang="en-US" dirty="0"/>
              <a:t>What are computers </a:t>
            </a:r>
            <a:r>
              <a:rPr lang="en-US" b="1" dirty="0">
                <a:solidFill>
                  <a:srgbClr val="00B050"/>
                </a:solidFill>
              </a:rPr>
              <a:t>good</a:t>
            </a:r>
            <a:r>
              <a:rPr lang="en-US" dirty="0"/>
              <a:t> at?</a:t>
            </a:r>
          </a:p>
          <a:p>
            <a:pPr lvl="1"/>
            <a:r>
              <a:rPr lang="en-US" dirty="0"/>
              <a:t>Following Instructions</a:t>
            </a:r>
          </a:p>
          <a:p>
            <a:pPr lvl="1"/>
            <a:r>
              <a:rPr lang="en-US" dirty="0"/>
              <a:t>Doing Math </a:t>
            </a:r>
          </a:p>
          <a:p>
            <a:pPr lvl="1"/>
            <a:r>
              <a:rPr lang="en-US" dirty="0"/>
              <a:t>Working until they break</a:t>
            </a:r>
          </a:p>
          <a:p>
            <a:pPr lvl="1"/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BC6AD94-40AA-4449-A0D0-90205C36EE12}"/>
              </a:ext>
            </a:extLst>
          </p:cNvPr>
          <p:cNvSpPr txBox="1">
            <a:spLocks/>
          </p:cNvSpPr>
          <p:nvPr/>
        </p:nvSpPr>
        <p:spPr>
          <a:xfrm>
            <a:off x="7237442" y="2222287"/>
            <a:ext cx="4954558" cy="418852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humans </a:t>
            </a:r>
            <a:r>
              <a:rPr lang="en-US" b="1" dirty="0">
                <a:solidFill>
                  <a:schemeClr val="accent6"/>
                </a:solidFill>
              </a:rPr>
              <a:t>bad</a:t>
            </a:r>
            <a:r>
              <a:rPr lang="en-US" dirty="0"/>
              <a:t> at? </a:t>
            </a:r>
          </a:p>
          <a:p>
            <a:pPr lvl="1"/>
            <a:r>
              <a:rPr lang="en-US" dirty="0"/>
              <a:t>Following Instructions</a:t>
            </a:r>
          </a:p>
          <a:p>
            <a:pPr lvl="1"/>
            <a:r>
              <a:rPr lang="en-US" dirty="0"/>
              <a:t>Doing Math</a:t>
            </a:r>
          </a:p>
          <a:p>
            <a:pPr lvl="1"/>
            <a:r>
              <a:rPr lang="en-US" dirty="0"/>
              <a:t>Working until they break</a:t>
            </a:r>
          </a:p>
          <a:p>
            <a:pPr lvl="1"/>
            <a:endParaRPr lang="en-US" dirty="0"/>
          </a:p>
          <a:p>
            <a:r>
              <a:rPr lang="en-US" dirty="0"/>
              <a:t>What are computers </a:t>
            </a:r>
            <a:r>
              <a:rPr lang="en-US" b="1" dirty="0">
                <a:solidFill>
                  <a:schemeClr val="accent6"/>
                </a:solidFill>
              </a:rPr>
              <a:t>bad</a:t>
            </a:r>
            <a:r>
              <a:rPr lang="en-US" dirty="0"/>
              <a:t> at?</a:t>
            </a:r>
          </a:p>
          <a:p>
            <a:pPr lvl="1"/>
            <a:r>
              <a:rPr lang="en-US" dirty="0"/>
              <a:t>Being Creative</a:t>
            </a:r>
          </a:p>
          <a:p>
            <a:pPr lvl="1"/>
            <a:r>
              <a:rPr lang="en-US" dirty="0"/>
              <a:t>Making Decisions</a:t>
            </a:r>
          </a:p>
          <a:p>
            <a:pPr lvl="1"/>
            <a:r>
              <a:rPr lang="en-US" dirty="0"/>
              <a:t>Connecting the Dots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96E1-D3C5-4671-9614-778ADD4A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The What?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CBD1-C89C-425B-B8F2-6183CE0FD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 dirty="0"/>
              <a:t>Why Despicable Me?</a:t>
            </a:r>
          </a:p>
          <a:p>
            <a:r>
              <a:rPr lang="en-US" sz="1600" dirty="0"/>
              <a:t>Combine speed of a computer with the pattern matching ability of person</a:t>
            </a:r>
          </a:p>
        </p:txBody>
      </p:sp>
      <p:pic>
        <p:nvPicPr>
          <p:cNvPr id="2050" name="Picture 2" descr="Image result for terminator">
            <a:extLst>
              <a:ext uri="{FF2B5EF4-FFF2-40B4-BE49-F238E27FC236}">
                <a16:creationId xmlns:a16="http://schemas.microsoft.com/office/drawing/2014/main" id="{6D6DAE5F-37D7-4B4C-A910-641FF2EE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72" y="2413000"/>
            <a:ext cx="4431906" cy="3716338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02195521-12A6-4B61-AA65-68B1F7F9C079}"/>
              </a:ext>
            </a:extLst>
          </p:cNvPr>
          <p:cNvSpPr/>
          <p:nvPr/>
        </p:nvSpPr>
        <p:spPr>
          <a:xfrm>
            <a:off x="5702041" y="1980631"/>
            <a:ext cx="5076967" cy="4496938"/>
          </a:xfrm>
          <a:prstGeom prst="noSmoking">
            <a:avLst/>
          </a:prstGeom>
          <a:solidFill>
            <a:srgbClr val="7030A0">
              <a:alpha val="61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242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96E1-D3C5-4671-9614-778ADD4A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The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CBD1-C89C-425B-B8F2-6183CE0FD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993" y="5113869"/>
            <a:ext cx="4994391" cy="541731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One of These Does Not Belong</a:t>
            </a:r>
          </a:p>
        </p:txBody>
      </p:sp>
      <p:pic>
        <p:nvPicPr>
          <p:cNvPr id="3076" name="Picture 4" descr="Image result for cats">
            <a:extLst>
              <a:ext uri="{FF2B5EF4-FFF2-40B4-BE49-F238E27FC236}">
                <a16:creationId xmlns:a16="http://schemas.microsoft.com/office/drawing/2014/main" id="{ED7306E6-E691-42EF-8176-DD4EB738B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895" y="2865967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ats">
            <a:extLst>
              <a:ext uri="{FF2B5EF4-FFF2-40B4-BE49-F238E27FC236}">
                <a16:creationId xmlns:a16="http://schemas.microsoft.com/office/drawing/2014/main" id="{D49023B5-BD01-47F9-AAAF-DCBCE47E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12" y="2865967"/>
            <a:ext cx="1714500" cy="171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og">
            <a:extLst>
              <a:ext uri="{FF2B5EF4-FFF2-40B4-BE49-F238E27FC236}">
                <a16:creationId xmlns:a16="http://schemas.microsoft.com/office/drawing/2014/main" id="{7095DEE2-45B9-4619-A896-B366E46E2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456" y="2888985"/>
            <a:ext cx="2497195" cy="16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cats">
            <a:extLst>
              <a:ext uri="{FF2B5EF4-FFF2-40B4-BE49-F238E27FC236}">
                <a16:creationId xmlns:a16="http://schemas.microsoft.com/office/drawing/2014/main" id="{0B1336B9-66D3-4256-939B-B09D2E3A2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285" y="2993232"/>
            <a:ext cx="2597549" cy="145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61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96E1-D3C5-4671-9614-778ADD4A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The Why?</a:t>
            </a:r>
          </a:p>
        </p:txBody>
      </p:sp>
      <p:pic>
        <p:nvPicPr>
          <p:cNvPr id="5126" name="Picture 6" descr="https://cdn-images-1.medium.com/max/2000/1*bhFifratH9DjKqMBTeQG5A.gif">
            <a:extLst>
              <a:ext uri="{FF2B5EF4-FFF2-40B4-BE49-F238E27FC236}">
                <a16:creationId xmlns:a16="http://schemas.microsoft.com/office/drawing/2014/main" id="{8DA23D74-B349-4689-9933-5F5691C72C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47" y="2326688"/>
            <a:ext cx="6285704" cy="37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B54DC-B6E5-4FE3-AD6E-17158BA1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011" y="6098110"/>
            <a:ext cx="3136913" cy="8871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Neural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3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machine learning facial recognition">
            <a:extLst>
              <a:ext uri="{FF2B5EF4-FFF2-40B4-BE49-F238E27FC236}">
                <a16:creationId xmlns:a16="http://schemas.microsoft.com/office/drawing/2014/main" id="{4111B75B-6EE4-49E5-91C3-B67CC8A72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r="3206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53733-2309-404B-A633-15C76ADD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630" y="94095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The Why?</a:t>
            </a:r>
          </a:p>
        </p:txBody>
      </p:sp>
      <p:pic>
        <p:nvPicPr>
          <p:cNvPr id="7172" name="Picture 4" descr="Image result for facebook logo">
            <a:extLst>
              <a:ext uri="{FF2B5EF4-FFF2-40B4-BE49-F238E27FC236}">
                <a16:creationId xmlns:a16="http://schemas.microsoft.com/office/drawing/2014/main" id="{A7104F9B-2808-4570-8AEA-5344F8CFF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979" y="5119961"/>
            <a:ext cx="1168021" cy="11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instagram svg">
            <a:extLst>
              <a:ext uri="{FF2B5EF4-FFF2-40B4-BE49-F238E27FC236}">
                <a16:creationId xmlns:a16="http://schemas.microsoft.com/office/drawing/2014/main" id="{D69F790A-FDCD-435C-8C04-399088FE4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979" y="3245753"/>
            <a:ext cx="1168021" cy="11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svg twitter">
            <a:extLst>
              <a:ext uri="{FF2B5EF4-FFF2-40B4-BE49-F238E27FC236}">
                <a16:creationId xmlns:a16="http://schemas.microsoft.com/office/drawing/2014/main" id="{C205E3CE-B79B-48B1-BC9A-E226DB5F6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700" y="1417638"/>
            <a:ext cx="1379298" cy="112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bike">
            <a:extLst>
              <a:ext uri="{FF2B5EF4-FFF2-40B4-BE49-F238E27FC236}">
                <a16:creationId xmlns:a16="http://schemas.microsoft.com/office/drawing/2014/main" id="{788318ED-FF95-4A65-8DC3-E946420D4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68" y="511791"/>
            <a:ext cx="2024730" cy="13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agic the gathering core set 2019">
            <a:extLst>
              <a:ext uri="{FF2B5EF4-FFF2-40B4-BE49-F238E27FC236}">
                <a16:creationId xmlns:a16="http://schemas.microsoft.com/office/drawing/2014/main" id="{E988968D-5069-4E90-9CD5-CACCCC5DC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584" y="604201"/>
            <a:ext cx="1986328" cy="183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twinkies svg">
            <a:extLst>
              <a:ext uri="{FF2B5EF4-FFF2-40B4-BE49-F238E27FC236}">
                <a16:creationId xmlns:a16="http://schemas.microsoft.com/office/drawing/2014/main" id="{04F2B8A9-B190-4EB3-828C-6D8E1B20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997" y="3780430"/>
            <a:ext cx="2339806" cy="147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ubaru wrx">
            <a:extLst>
              <a:ext uri="{FF2B5EF4-FFF2-40B4-BE49-F238E27FC236}">
                <a16:creationId xmlns:a16="http://schemas.microsoft.com/office/drawing/2014/main" id="{CC469585-B7C7-4B5A-A4D4-6C7BA9873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8" y="3445267"/>
            <a:ext cx="3401650" cy="22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3733-2309-404B-A633-15C76ADD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What about Cybersecurity?</a:t>
            </a:r>
          </a:p>
        </p:txBody>
      </p:sp>
      <p:pic>
        <p:nvPicPr>
          <p:cNvPr id="7" name="Content Placeholder 7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9F725DAF-9641-411C-8876-342C69B4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57" y="2413000"/>
            <a:ext cx="5946137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5F007-6FEB-4E1C-89A3-20440E93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20" y="2659015"/>
            <a:ext cx="4533953" cy="3666722"/>
          </a:xfrm>
        </p:spPr>
        <p:txBody>
          <a:bodyPr/>
          <a:lstStyle/>
          <a:p>
            <a:r>
              <a:rPr lang="en-US" dirty="0"/>
              <a:t>BYU’s Network</a:t>
            </a:r>
          </a:p>
          <a:p>
            <a:r>
              <a:rPr lang="en-US" dirty="0"/>
              <a:t>24 / 7 data generation</a:t>
            </a:r>
          </a:p>
          <a:p>
            <a:pPr lvl="1"/>
            <a:r>
              <a:rPr lang="en-US" dirty="0"/>
              <a:t>20,000-30,000 lines of data a second!</a:t>
            </a:r>
          </a:p>
          <a:p>
            <a:r>
              <a:rPr lang="en-US" dirty="0"/>
              <a:t>Recognize patterns for</a:t>
            </a:r>
          </a:p>
          <a:p>
            <a:pPr lvl="1"/>
            <a:r>
              <a:rPr lang="en-US" dirty="0"/>
              <a:t>Attacks</a:t>
            </a:r>
          </a:p>
          <a:p>
            <a:pPr lvl="1"/>
            <a:r>
              <a:rPr lang="en-US" dirty="0"/>
              <a:t>Hackers</a:t>
            </a:r>
          </a:p>
          <a:p>
            <a:pPr lvl="1"/>
            <a:r>
              <a:rPr lang="en-US" dirty="0"/>
              <a:t>Malware</a:t>
            </a:r>
          </a:p>
        </p:txBody>
      </p:sp>
    </p:spTree>
    <p:extLst>
      <p:ext uri="{BB962C8B-B14F-4D97-AF65-F5344CB8AC3E}">
        <p14:creationId xmlns:p14="http://schemas.microsoft.com/office/powerpoint/2010/main" val="96909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214B-1D05-440A-AB58-F045B024C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The 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9E87A-3806-47E6-897B-056B9F9B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/>
              <a:t>Machine learning has become very approachable for beginners</a:t>
            </a:r>
          </a:p>
          <a:p>
            <a:pPr lvl="1"/>
            <a:r>
              <a:rPr lang="en-US"/>
              <a:t>Python3</a:t>
            </a:r>
            <a:r>
              <a:rPr lang="en-US" dirty="0"/>
              <a:t>, C/C++, Julia, and Scratch</a:t>
            </a:r>
          </a:p>
        </p:txBody>
      </p:sp>
      <p:pic>
        <p:nvPicPr>
          <p:cNvPr id="5" name="Picture 4" descr="A picture containing yellow&#10;&#10;Description generated with very high confidence">
            <a:extLst>
              <a:ext uri="{FF2B5EF4-FFF2-40B4-BE49-F238E27FC236}">
                <a16:creationId xmlns:a16="http://schemas.microsoft.com/office/drawing/2014/main" id="{F20BFF25-90A1-4759-97E5-58111943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30" y="2413000"/>
            <a:ext cx="4564591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71233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202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 2</vt:lpstr>
      <vt:lpstr>Quotable</vt:lpstr>
      <vt:lpstr>Adobe Acrobat Document</vt:lpstr>
      <vt:lpstr>Machine Learning and Cybersecurity</vt:lpstr>
      <vt:lpstr>Outline</vt:lpstr>
      <vt:lpstr>The What?</vt:lpstr>
      <vt:lpstr>The What?</vt:lpstr>
      <vt:lpstr>The What?</vt:lpstr>
      <vt:lpstr>The Why?</vt:lpstr>
      <vt:lpstr>The Why?</vt:lpstr>
      <vt:lpstr>What about Cybersecurity?</vt:lpstr>
      <vt:lpstr>The How</vt:lpstr>
      <vt:lpstr>The How: Decision Tree</vt:lpstr>
      <vt:lpstr>Vocab</vt:lpstr>
      <vt:lpstr>The How:  Iris Flowers</vt:lpstr>
      <vt:lpstr>Here’s Our Decision Tree!</vt:lpstr>
      <vt:lpstr>Questions?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Cybersecurity</dc:title>
  <dc:creator>Dane Morgan</dc:creator>
  <cp:lastModifiedBy>Dane Morgan</cp:lastModifiedBy>
  <cp:revision>8</cp:revision>
  <dcterms:created xsi:type="dcterms:W3CDTF">2018-07-17T11:52:39Z</dcterms:created>
  <dcterms:modified xsi:type="dcterms:W3CDTF">2018-07-17T13:42:13Z</dcterms:modified>
</cp:coreProperties>
</file>